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handoutMasterIdLst>
    <p:handoutMasterId r:id="rId37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342" r:id="rId9"/>
    <p:sldId id="1097" r:id="rId10"/>
    <p:sldId id="1289" r:id="rId11"/>
    <p:sldId id="1370" r:id="rId12"/>
    <p:sldId id="1347" r:id="rId13"/>
    <p:sldId id="1348" r:id="rId14"/>
    <p:sldId id="1360" r:id="rId15"/>
    <p:sldId id="1361" r:id="rId16"/>
    <p:sldId id="1362" r:id="rId17"/>
    <p:sldId id="1363" r:id="rId18"/>
    <p:sldId id="1364" r:id="rId19"/>
    <p:sldId id="1313" r:id="rId20"/>
    <p:sldId id="1366" r:id="rId21"/>
    <p:sldId id="1367" r:id="rId22"/>
    <p:sldId id="1297" r:id="rId23"/>
    <p:sldId id="1315" r:id="rId24"/>
    <p:sldId id="1316" r:id="rId25"/>
    <p:sldId id="1322" r:id="rId26"/>
    <p:sldId id="1369" r:id="rId27"/>
    <p:sldId id="1323" r:id="rId28"/>
    <p:sldId id="1324" r:id="rId29"/>
    <p:sldId id="1368" r:id="rId30"/>
    <p:sldId id="1317" r:id="rId31"/>
    <p:sldId id="1319" r:id="rId32"/>
    <p:sldId id="1318" r:id="rId33"/>
    <p:sldId id="1320" r:id="rId34"/>
    <p:sldId id="1371" r:id="rId35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FF0000"/>
    <a:srgbClr val="339933"/>
    <a:srgbClr val="FFFFCC"/>
    <a:srgbClr val="C99447"/>
    <a:srgbClr val="2AD09D"/>
    <a:srgbClr val="FF9999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96871" autoAdjust="0"/>
  </p:normalViewPr>
  <p:slideViewPr>
    <p:cSldViewPr>
      <p:cViewPr>
        <p:scale>
          <a:sx n="99" d="100"/>
          <a:sy n="99" d="100"/>
        </p:scale>
        <p:origin x="-2034" y="-49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561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jmp1130&amp;classa=A8-C1-31-MM-MM-04-02-06-0-0-0-0&amp;classno=MM_31_04/suh_0301_01_0006/suh_0301_01_0006_204_1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data2.tsherpa.co.kr/tsherpa/MultiMedia/Flash/2020/curri/index.html?flashxmlnum=yuni4856&amp;classa=A8-C1-31-MM-MM-04-02-06-0-0-0-0&amp;classno=MM_31_04/suh_0301_01_0006/suh_0301_01_0006_401_1.html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cdata2.tsherpa.co.kr/tsherpa/MultiMedia/Flash/2020/curri/index.html?flashxmlnum=yuni4856&amp;classa=A8-C1-31-MM-MM-04-02-06-0-0-0-0&amp;classno=MM_31_04/suh_0301_01_0006/suh_0301_01_0006_401_1.html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cdata2.tsherpa.co.kr/tsherpa/MultiMedia/Flash/2020/curri/index.html?flashxmlnum=yuni4856&amp;classa=A8-C1-31-MM-MM-04-02-06-0-0-0-0&amp;classno=MM_31_04/suh_0301_01_0006/suh_0301_01_0006_401_1.html" TargetMode="External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cdata2.tsherpa.co.kr/tsherpa/MultiMedia/Flash/2020/curri/index.html?flashxmlnum=yuni4856&amp;classa=A8-C1-31-MM-MM-04-02-06-0-0-0-0&amp;classno=MM_31_04/suh_0301_01_0006/suh_0301_01_0006_401_1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hyperlink" Target="https://cdata2.tsherpa.co.kr/tsherpa/MultiMedia/Flash/2020/curri/index.html?flashxmlnum=yuni4856&amp;classa=A8-C1-31-MM-MM-04-02-06-0-0-0-0&amp;classno=MM_31_04/suh_0301_01_0006/suh_0301_01_0006_401_1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439740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2022.01.03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2022.01.07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2022.01.07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70483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78740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뺄셈을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7" y="2085529"/>
            <a:ext cx="3552467" cy="258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정리할 책은 몇 권 남았는지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648297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정리할 책은 몇 권 남았는지 어림해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881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352603" y="13268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320626" y="1279198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5803890" y="13280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5779438" y="126814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253177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5221200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704464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4680012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7" name="직사각형 106"/>
          <p:cNvSpPr/>
          <p:nvPr/>
        </p:nvSpPr>
        <p:spPr bwMode="auto">
          <a:xfrm>
            <a:off x="2113955" y="4877944"/>
            <a:ext cx="3247250" cy="4824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400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권</a:t>
            </a:r>
            <a:r>
              <a:rPr kumimoji="1" lang="ko-KR" altLang="en-US" sz="1900" b="1" i="0" u="none" strike="noStrike" cap="none" spc="-150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쯤 남았을 것 같습니다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068" y="4725144"/>
            <a:ext cx="360000" cy="300108"/>
          </a:xfrm>
          <a:prstGeom prst="rect">
            <a:avLst/>
          </a:prstGeom>
        </p:spPr>
      </p:pic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233640" y="2321638"/>
            <a:ext cx="1072070" cy="62294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4" name="타원 33"/>
          <p:cNvSpPr/>
          <p:nvPr/>
        </p:nvSpPr>
        <p:spPr>
          <a:xfrm>
            <a:off x="2630861" y="2296508"/>
            <a:ext cx="1072070" cy="68523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60" y="4410834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/>
          <p:cNvSpPr>
            <a:spLocks noChangeArrowheads="1"/>
          </p:cNvSpPr>
          <p:nvPr/>
        </p:nvSpPr>
        <p:spPr bwMode="auto">
          <a:xfrm>
            <a:off x="6984776" y="929832"/>
            <a:ext cx="2159732" cy="367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1~4))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0" name="타원 39"/>
          <p:cNvSpPr/>
          <p:nvPr/>
        </p:nvSpPr>
        <p:spPr>
          <a:xfrm>
            <a:off x="5726311" y="50682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532251" y="12279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205669" y="1022888"/>
            <a:ext cx="1013650" cy="254406"/>
            <a:chOff x="5253413" y="2035940"/>
            <a:chExt cx="1226799" cy="30790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5" name="타원 44"/>
          <p:cNvSpPr/>
          <p:nvPr/>
        </p:nvSpPr>
        <p:spPr>
          <a:xfrm>
            <a:off x="5138216" y="8937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619672" y="2060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52" y="5013176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/>
          <p:cNvSpPr/>
          <p:nvPr/>
        </p:nvSpPr>
        <p:spPr>
          <a:xfrm>
            <a:off x="5508104" y="4289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4148631" y="2398866"/>
            <a:ext cx="12504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지금까지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정리했으니까</a:t>
            </a:r>
            <a:r>
              <a:rPr lang="ko-KR" altLang="en-US" spc="-150" dirty="0">
                <a:latin typeface="맑은 고딕"/>
                <a:ea typeface="맑은 고딕"/>
              </a:rPr>
              <a:t>∙∙∙∙∙∙</a:t>
            </a:r>
            <a:r>
              <a:rPr lang="en-US" altLang="ko-KR" spc="-150" dirty="0">
                <a:latin typeface="맑은 고딕"/>
                <a:ea typeface="맑은 고딕"/>
              </a:rPr>
              <a:t>.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43"/>
          <p:cNvSpPr txBox="1"/>
          <p:nvPr/>
        </p:nvSpPr>
        <p:spPr>
          <a:xfrm>
            <a:off x="2375756" y="2428903"/>
            <a:ext cx="14858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오늘은 책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권을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정리하면 돼요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8" name="타원 57"/>
          <p:cNvSpPr/>
          <p:nvPr/>
        </p:nvSpPr>
        <p:spPr>
          <a:xfrm>
            <a:off x="1975143" y="4776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450517"/>
            <a:ext cx="6912768" cy="377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3296427" y="1842112"/>
            <a:ext cx="1455593" cy="83080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416107" y="1628800"/>
            <a:ext cx="1506652" cy="92609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43"/>
          <p:cNvSpPr txBox="1"/>
          <p:nvPr/>
        </p:nvSpPr>
        <p:spPr>
          <a:xfrm>
            <a:off x="3251330" y="2004293"/>
            <a:ext cx="1678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지금까지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정리했으니까</a:t>
            </a:r>
            <a:r>
              <a:rPr lang="ko-KR" altLang="en-US" spc="-150" dirty="0" smtClean="0">
                <a:latin typeface="맑은 고딕"/>
                <a:ea typeface="맑은 고딕"/>
              </a:rPr>
              <a:t>∙∙∙∙∙∙</a:t>
            </a:r>
            <a:r>
              <a:rPr lang="en-US" altLang="ko-KR" spc="-150" dirty="0" smtClean="0">
                <a:latin typeface="맑은 고딕"/>
                <a:ea typeface="맑은 고딕"/>
              </a:rPr>
              <a:t>.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5397272" y="1814514"/>
            <a:ext cx="15254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정리할 책은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몇 권 남았는지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22" name="타원 21"/>
          <p:cNvSpPr/>
          <p:nvPr/>
        </p:nvSpPr>
        <p:spPr>
          <a:xfrm>
            <a:off x="863600" y="1875912"/>
            <a:ext cx="1980219" cy="79700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오늘은 책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권을 정리하면 돼요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누르면 확대 화면 사라지기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98590" y="8007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775" y="11944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640934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구하려는 것을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뺄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셈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8078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07" name="직사각형 106"/>
          <p:cNvSpPr/>
          <p:nvPr/>
        </p:nvSpPr>
        <p:spPr bwMode="auto">
          <a:xfrm>
            <a:off x="3128288" y="5013176"/>
            <a:ext cx="1232962" cy="42449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672-246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844" y="4835676"/>
            <a:ext cx="360000" cy="3550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>
            <a:spLocks noChangeArrowheads="1"/>
          </p:cNvSpPr>
          <p:nvPr/>
        </p:nvSpPr>
        <p:spPr bwMode="auto">
          <a:xfrm>
            <a:off x="6948772" y="944724"/>
            <a:ext cx="2159732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정리할 책은 몇 권 남았는지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4205669" y="1022888"/>
            <a:ext cx="1013650" cy="254406"/>
            <a:chOff x="5253413" y="2035940"/>
            <a:chExt cx="1226799" cy="30790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7" y="2085529"/>
            <a:ext cx="3552467" cy="258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/>
          <p:cNvSpPr/>
          <p:nvPr/>
        </p:nvSpPr>
        <p:spPr>
          <a:xfrm>
            <a:off x="4233640" y="2321638"/>
            <a:ext cx="1072070" cy="62294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7" name="타원 66"/>
          <p:cNvSpPr/>
          <p:nvPr/>
        </p:nvSpPr>
        <p:spPr>
          <a:xfrm>
            <a:off x="2630861" y="2296508"/>
            <a:ext cx="1072070" cy="68523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60" y="4410834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타원 68"/>
          <p:cNvSpPr/>
          <p:nvPr/>
        </p:nvSpPr>
        <p:spPr>
          <a:xfrm>
            <a:off x="1619672" y="2060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43"/>
          <p:cNvSpPr txBox="1"/>
          <p:nvPr/>
        </p:nvSpPr>
        <p:spPr>
          <a:xfrm>
            <a:off x="4148631" y="2398866"/>
            <a:ext cx="12504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지금까지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정리했으니까</a:t>
            </a:r>
            <a:r>
              <a:rPr lang="ko-KR" altLang="en-US" spc="-150" dirty="0">
                <a:latin typeface="맑은 고딕"/>
                <a:ea typeface="맑은 고딕"/>
              </a:rPr>
              <a:t>∙∙∙∙∙∙</a:t>
            </a:r>
            <a:r>
              <a:rPr lang="en-US" altLang="ko-KR" spc="-150" dirty="0">
                <a:latin typeface="맑은 고딕"/>
                <a:ea typeface="맑은 고딕"/>
              </a:rPr>
              <a:t>.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43"/>
          <p:cNvSpPr txBox="1"/>
          <p:nvPr/>
        </p:nvSpPr>
        <p:spPr>
          <a:xfrm>
            <a:off x="2375756" y="2428903"/>
            <a:ext cx="14858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오늘은 책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권을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정리하면 돼요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60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32502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정리할 책은 몇 권 남았는지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4205669" y="1022888"/>
            <a:ext cx="1013650" cy="254406"/>
            <a:chOff x="5253413" y="2035940"/>
            <a:chExt cx="1226799" cy="307902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7" name="TextBox 43"/>
          <p:cNvSpPr txBox="1"/>
          <p:nvPr/>
        </p:nvSpPr>
        <p:spPr>
          <a:xfrm>
            <a:off x="389043" y="1640934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카드를 이용하여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8078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모서리가 둥근 직사각형 72"/>
          <p:cNvSpPr/>
          <p:nvPr/>
        </p:nvSpPr>
        <p:spPr>
          <a:xfrm>
            <a:off x="1049567" y="4257793"/>
            <a:ext cx="2270366" cy="791387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731472" y="2597340"/>
            <a:ext cx="5521075" cy="1354300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95734"/>
            <a:ext cx="1886390" cy="116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26" y="2695734"/>
            <a:ext cx="1444424" cy="116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222" y="2724389"/>
            <a:ext cx="1032538" cy="113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4562867" y="2044812"/>
            <a:ext cx="2346667" cy="227347"/>
            <a:chOff x="4421577" y="2197503"/>
            <a:chExt cx="2346667" cy="227347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 카드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81" name="모서리가 둥근 직사각형 80"/>
          <p:cNvSpPr/>
          <p:nvPr/>
        </p:nvSpPr>
        <p:spPr>
          <a:xfrm>
            <a:off x="1725313" y="4057593"/>
            <a:ext cx="965846" cy="4004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6F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672</a:t>
            </a:r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3708394" y="4257793"/>
            <a:ext cx="2270366" cy="791387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372648" y="4063752"/>
            <a:ext cx="965846" cy="400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246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346991" y="19528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583203" y="2550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682290" y="4064322"/>
            <a:ext cx="2322573" cy="10615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3493150" y="39910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30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77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58703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타원 92"/>
          <p:cNvSpPr/>
          <p:nvPr/>
        </p:nvSpPr>
        <p:spPr>
          <a:xfrm>
            <a:off x="2529010" y="52137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4764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numCard_hundred.png /  numCard_ten.png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numCard_one.png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수 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lvl="0" indent="-228600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기능과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_201_1)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64" y="4545124"/>
            <a:ext cx="1671164" cy="42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390858"/>
            <a:ext cx="1692188" cy="76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60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82" y="2096852"/>
            <a:ext cx="45720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정리할 책은 몇 권 남았는지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4205669" y="1022888"/>
            <a:ext cx="1013650" cy="254406"/>
            <a:chOff x="5253413" y="2035940"/>
            <a:chExt cx="1226799" cy="307902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7" name="TextBox 43"/>
          <p:cNvSpPr txBox="1"/>
          <p:nvPr/>
        </p:nvSpPr>
        <p:spPr>
          <a:xfrm>
            <a:off x="389043" y="1640934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카드를 이용하여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8078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90127"/>
              </p:ext>
            </p:extLst>
          </p:nvPr>
        </p:nvGraphicFramePr>
        <p:xfrm>
          <a:off x="481354" y="5841268"/>
          <a:ext cx="6688864" cy="762000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numCard_hundred.png /  numCard_ten.png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numCard_one.png / numCard_symbols.png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1_5_03_arrow.sgv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4" name="직사각형 53"/>
          <p:cNvSpPr/>
          <p:nvPr/>
        </p:nvSpPr>
        <p:spPr bwMode="auto">
          <a:xfrm>
            <a:off x="3825786" y="4692041"/>
            <a:ext cx="655885" cy="3441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426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195736" y="4588561"/>
            <a:ext cx="2703136" cy="551120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3"/>
          <p:cNvSpPr txBox="1"/>
          <p:nvPr/>
        </p:nvSpPr>
        <p:spPr>
          <a:xfrm>
            <a:off x="2257517" y="4671760"/>
            <a:ext cx="18800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246=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444" y="4509120"/>
            <a:ext cx="360000" cy="355000"/>
          </a:xfrm>
          <a:prstGeom prst="rect">
            <a:avLst/>
          </a:prstGeom>
        </p:spPr>
      </p:pic>
      <p:pic>
        <p:nvPicPr>
          <p:cNvPr id="60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60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8696" y="538323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35797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4874718" y="3928833"/>
            <a:ext cx="594957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400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037" y="3811340"/>
            <a:ext cx="360000" cy="355000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 bwMode="auto">
          <a:xfrm>
            <a:off x="4989268" y="3312103"/>
            <a:ext cx="48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20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817" y="3139668"/>
            <a:ext cx="360000" cy="355000"/>
          </a:xfrm>
          <a:prstGeom prst="rect">
            <a:avLst/>
          </a:prstGeom>
        </p:spPr>
      </p:pic>
      <p:pic>
        <p:nvPicPr>
          <p:cNvPr id="96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18781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직사각형 21"/>
          <p:cNvSpPr>
            <a:spLocks noChangeArrowheads="1"/>
          </p:cNvSpPr>
          <p:nvPr/>
        </p:nvSpPr>
        <p:spPr bwMode="auto">
          <a:xfrm>
            <a:off x="6984268" y="998069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5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정리할 책은 몇 권 남았는지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4205669" y="1022888"/>
            <a:ext cx="1013650" cy="254406"/>
            <a:chOff x="5253413" y="2035940"/>
            <a:chExt cx="1226799" cy="307902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7" name="TextBox 43"/>
          <p:cNvSpPr txBox="1"/>
          <p:nvPr/>
        </p:nvSpPr>
        <p:spPr>
          <a:xfrm>
            <a:off x="389043" y="1640934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정리할 책은 몇 권 남았는지 말하고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어림한 결과와 비교해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8078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94" y="3077062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직사각형 73"/>
          <p:cNvSpPr/>
          <p:nvPr/>
        </p:nvSpPr>
        <p:spPr bwMode="auto">
          <a:xfrm>
            <a:off x="1078907" y="2561837"/>
            <a:ext cx="864801" cy="3487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spc="-15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426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권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1069678" y="3029889"/>
            <a:ext cx="4750910" cy="39045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   어림한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400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권과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26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권만큼 차이가 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04" y="2366334"/>
            <a:ext cx="360000" cy="3550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88" y="2852389"/>
            <a:ext cx="360000" cy="355000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921409" y="293101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9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34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668818"/>
            <a:ext cx="5546667" cy="34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9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삽화에 모든 숫자는 타이핑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버튼을 클릭 시 전자 저작물의 효과와 동일하게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(2022)/3-1/3_002_2015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%203-1%20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app/resource/contents/lesson01/ops/1/1_1_04.html)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번과 마찬가지로 전자저작물과 같은 효과로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)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6" y="1996391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37" y="1996391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오른쪽 화살표 67"/>
          <p:cNvSpPr/>
          <p:nvPr/>
        </p:nvSpPr>
        <p:spPr>
          <a:xfrm>
            <a:off x="7792485" y="2129756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499" y="313957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/>
          <p:cNvSpPr/>
          <p:nvPr/>
        </p:nvSpPr>
        <p:spPr>
          <a:xfrm>
            <a:off x="715331" y="15021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138412" y="30495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360422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222" y="424592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/>
          <p:cNvSpPr/>
          <p:nvPr/>
        </p:nvSpPr>
        <p:spPr>
          <a:xfrm>
            <a:off x="4746657" y="37662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7589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1_5_4_01~07.sgv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1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65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26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5191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016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218580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312" y="894493"/>
            <a:ext cx="6918956" cy="482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499" y="467584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1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65312" y="894493"/>
            <a:ext cx="6918956" cy="482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234026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05154"/>
              </p:ext>
            </p:extLst>
          </p:nvPr>
        </p:nvGraphicFramePr>
        <p:xfrm>
          <a:off x="1417751" y="2774466"/>
          <a:ext cx="1866116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529"/>
                <a:gridCol w="466529"/>
                <a:gridCol w="466529"/>
                <a:gridCol w="466529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400" b="1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" name="타원 39"/>
          <p:cNvSpPr/>
          <p:nvPr/>
        </p:nvSpPr>
        <p:spPr>
          <a:xfrm>
            <a:off x="1295400" y="24483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034864" y="3178335"/>
            <a:ext cx="1479258" cy="4000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426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입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21" y="2994756"/>
            <a:ext cx="360000" cy="355000"/>
          </a:xfrm>
          <a:prstGeom prst="rect">
            <a:avLst/>
          </a:prstGeom>
        </p:spPr>
      </p:pic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0396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1_5_4_03.sgv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직사각형 21"/>
          <p:cNvSpPr>
            <a:spLocks noChangeArrowheads="1"/>
          </p:cNvSpPr>
          <p:nvPr/>
        </p:nvSpPr>
        <p:spPr bwMode="auto">
          <a:xfrm>
            <a:off x="7010495" y="901939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3372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68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26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016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0938" y="538913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5662684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9043" y="1556792"/>
            <a:ext cx="65197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모형으로 </a:t>
            </a:r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계산한 결과는 얼마인가요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 bwMode="auto">
          <a:xfrm flipV="1">
            <a:off x="2471697" y="2816932"/>
            <a:ext cx="228095" cy="28331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직사각형 58"/>
          <p:cNvSpPr/>
          <p:nvPr/>
        </p:nvSpPr>
        <p:spPr>
          <a:xfrm>
            <a:off x="2861150" y="2448397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375756" y="2448397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3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65312" y="894493"/>
            <a:ext cx="6918956" cy="482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9043" y="1556792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모형으로 계산했던 과정을 떠올리면서 세로 셈으로 계산하는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38111" y="5325624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55776" y="53372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43" y="538589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78" y="53869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5392174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/>
          <p:cNvSpPr/>
          <p:nvPr/>
        </p:nvSpPr>
        <p:spPr bwMode="auto">
          <a:xfrm>
            <a:off x="418638" y="2492461"/>
            <a:ext cx="6487053" cy="34060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42900" indent="-342900" algn="just">
              <a:spcBef>
                <a:spcPct val="50000"/>
              </a:spcBef>
              <a:buFontTx/>
              <a:buChar char="-"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자리의 수끼리 맞추어 적습니다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6276" y="2263581"/>
            <a:ext cx="360000" cy="3550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 bwMode="auto">
          <a:xfrm>
            <a:off x="409300" y="2960948"/>
            <a:ext cx="6487053" cy="7560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spcBef>
                <a:spcPct val="50000"/>
              </a:spcBef>
              <a:buFontTx/>
              <a:buChar char="-"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일의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자리끼리 뺄 수 없으면 십의 자리에서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받아내림하여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계산합니다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8832" y="2840080"/>
            <a:ext cx="360000" cy="355000"/>
          </a:xfrm>
          <a:prstGeom prst="rect">
            <a:avLst/>
          </a:prstGeom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8" y="2535046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8" y="3056648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타원 70"/>
          <p:cNvSpPr/>
          <p:nvPr/>
        </p:nvSpPr>
        <p:spPr>
          <a:xfrm>
            <a:off x="327478" y="24394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605635" y="51868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08395" y="29029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0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계산해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319171"/>
              </p:ext>
            </p:extLst>
          </p:nvPr>
        </p:nvGraphicFramePr>
        <p:xfrm>
          <a:off x="1468246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" name="직사각형 40"/>
          <p:cNvSpPr/>
          <p:nvPr/>
        </p:nvSpPr>
        <p:spPr bwMode="auto">
          <a:xfrm>
            <a:off x="1792282" y="399997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5  1  6</a:t>
            </a:r>
            <a:endParaRPr lang="ko-KR" altLang="en-US" sz="19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363" y="3933056"/>
            <a:ext cx="360000" cy="355000"/>
          </a:xfrm>
          <a:prstGeom prst="rect">
            <a:avLst/>
          </a:prstGeom>
        </p:spPr>
      </p:pic>
      <p:sp>
        <p:nvSpPr>
          <p:cNvPr id="43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867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239=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53"/>
          <p:cNvSpPr txBox="1"/>
          <p:nvPr/>
        </p:nvSpPr>
        <p:spPr>
          <a:xfrm>
            <a:off x="3900931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615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270=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2403669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628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215" y="2009118"/>
            <a:ext cx="360000" cy="355000"/>
          </a:xfrm>
          <a:prstGeom prst="rect">
            <a:avLst/>
          </a:prstGeom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007590"/>
              </p:ext>
            </p:extLst>
          </p:nvPr>
        </p:nvGraphicFramePr>
        <p:xfrm>
          <a:off x="4272019" y="317352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 bwMode="auto">
          <a:xfrm>
            <a:off x="4596055" y="3996526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2  9  0</a:t>
            </a:r>
            <a:endParaRPr lang="ko-KR" altLang="en-US" sz="19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36" y="3929608"/>
            <a:ext cx="360000" cy="355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 bwMode="auto">
          <a:xfrm>
            <a:off x="5207618" y="2200292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345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164" y="2027857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89797"/>
              </p:ext>
            </p:extLst>
          </p:nvPr>
        </p:nvGraphicFramePr>
        <p:xfrm>
          <a:off x="179388" y="654012"/>
          <a:ext cx="8774172" cy="4876608"/>
        </p:xfrm>
        <a:graphic>
          <a:graphicData uri="http://schemas.openxmlformats.org/drawingml/2006/table">
            <a:tbl>
              <a:tblPr/>
              <a:tblGrid>
                <a:gridCol w="540184"/>
                <a:gridCol w="566258"/>
                <a:gridCol w="2938990"/>
                <a:gridCol w="675797"/>
                <a:gridCol w="1277955"/>
                <a:gridCol w="1789137"/>
                <a:gridCol w="985851"/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도서관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18~19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정리할 책은 몇 권 남았는지 생각해보기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18~19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정리할 책은 몇 권 남았는지 수 카드로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18~19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672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246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수 모형으로 계산하는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18~19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18~19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+]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받아내림이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한 번 있는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직접 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계산해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65132"/>
              </p:ext>
            </p:extLst>
          </p:nvPr>
        </p:nvGraphicFramePr>
        <p:xfrm>
          <a:off x="1468246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" name="직사각형 40"/>
          <p:cNvSpPr/>
          <p:nvPr/>
        </p:nvSpPr>
        <p:spPr bwMode="auto">
          <a:xfrm>
            <a:off x="1792282" y="399997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5  1  6</a:t>
            </a:r>
            <a:endParaRPr lang="ko-KR" altLang="en-US" sz="19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363" y="3933056"/>
            <a:ext cx="360000" cy="355000"/>
          </a:xfrm>
          <a:prstGeom prst="rect">
            <a:avLst/>
          </a:prstGeom>
        </p:spPr>
      </p:pic>
      <p:sp>
        <p:nvSpPr>
          <p:cNvPr id="43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867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239=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53"/>
          <p:cNvSpPr txBox="1"/>
          <p:nvPr/>
        </p:nvSpPr>
        <p:spPr>
          <a:xfrm>
            <a:off x="3900911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615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270=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2403649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628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601033"/>
              </p:ext>
            </p:extLst>
          </p:nvPr>
        </p:nvGraphicFramePr>
        <p:xfrm>
          <a:off x="4272019" y="317352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 bwMode="auto">
          <a:xfrm>
            <a:off x="4596055" y="3996526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2  9  0</a:t>
            </a:r>
            <a:endParaRPr lang="ko-KR" altLang="en-US" sz="19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36" y="3929608"/>
            <a:ext cx="360000" cy="355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 bwMode="auto">
          <a:xfrm>
            <a:off x="5207598" y="2200292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345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4662" y="2762926"/>
            <a:ext cx="6667165" cy="2519875"/>
            <a:chOff x="114662" y="2762926"/>
            <a:chExt cx="6667165" cy="2519875"/>
          </a:xfrm>
        </p:grpSpPr>
        <p:sp>
          <p:nvSpPr>
            <p:cNvPr id="40" name="직각 삼각형 39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4662" y="2924944"/>
              <a:ext cx="6667165" cy="216975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260395" y="2762926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959522"/>
              </p:ext>
            </p:extLst>
          </p:nvPr>
        </p:nvGraphicFramePr>
        <p:xfrm>
          <a:off x="199040" y="3554856"/>
          <a:ext cx="152864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61"/>
                <a:gridCol w="382161"/>
                <a:gridCol w="382161"/>
                <a:gridCol w="38216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51421"/>
              </p:ext>
            </p:extLst>
          </p:nvPr>
        </p:nvGraphicFramePr>
        <p:xfrm>
          <a:off x="1868041" y="3557309"/>
          <a:ext cx="152864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61"/>
                <a:gridCol w="382161"/>
                <a:gridCol w="382161"/>
                <a:gridCol w="38216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41215"/>
              </p:ext>
            </p:extLst>
          </p:nvPr>
        </p:nvGraphicFramePr>
        <p:xfrm>
          <a:off x="3538823" y="3547784"/>
          <a:ext cx="152864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61"/>
                <a:gridCol w="382161"/>
                <a:gridCol w="382161"/>
                <a:gridCol w="38216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209033"/>
              </p:ext>
            </p:extLst>
          </p:nvPr>
        </p:nvGraphicFramePr>
        <p:xfrm>
          <a:off x="5172295" y="3545542"/>
          <a:ext cx="152864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61"/>
                <a:gridCol w="382161"/>
                <a:gridCol w="382161"/>
                <a:gridCol w="38216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1" name="직선 연결선 60"/>
          <p:cNvCxnSpPr/>
          <p:nvPr/>
        </p:nvCxnSpPr>
        <p:spPr bwMode="auto">
          <a:xfrm flipV="1">
            <a:off x="1057822" y="3646292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직사각형 65"/>
          <p:cNvSpPr/>
          <p:nvPr/>
        </p:nvSpPr>
        <p:spPr>
          <a:xfrm>
            <a:off x="1341808" y="3176972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71600" y="3176972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 bwMode="auto">
          <a:xfrm flipV="1">
            <a:off x="2349590" y="3646292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직선 연결선 68"/>
          <p:cNvCxnSpPr/>
          <p:nvPr/>
        </p:nvCxnSpPr>
        <p:spPr bwMode="auto">
          <a:xfrm flipV="1">
            <a:off x="4367960" y="3646292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직선 연결선 69"/>
          <p:cNvCxnSpPr/>
          <p:nvPr/>
        </p:nvCxnSpPr>
        <p:spPr bwMode="auto">
          <a:xfrm flipV="1">
            <a:off x="5616136" y="3646292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직사각형 71"/>
          <p:cNvSpPr/>
          <p:nvPr/>
        </p:nvSpPr>
        <p:spPr>
          <a:xfrm>
            <a:off x="4654176" y="3167286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283968" y="3167286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601948" y="3167285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231740" y="3167285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600" b="1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921586" y="3162907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551378" y="3162907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600" b="1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3" y="1171527"/>
            <a:ext cx="6889295" cy="40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3"/>
              </a:rPr>
              <a:t>cdata2.tsherpa.co.kr/tsherpa/MultiMedia/Flash/2020/curri/index.html?flashxmlnum=jmp1130&amp;classa=A8-C1-31-MM-MM-04-02-06-0-0-0-0&amp;classno=MM_31_04/suh_0301_01_0006/suh_0301_01_0006_204_1.html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영역 텍스트 색 검정으로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예시를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교과서에 나오는 수로 변경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834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3. 318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4. 867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5. 239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타원 25"/>
          <p:cNvSpPr/>
          <p:nvPr/>
        </p:nvSpPr>
        <p:spPr>
          <a:xfrm>
            <a:off x="35048" y="9532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63600" y="22044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63600" y="29229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519772" y="30689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10025" y="30689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62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8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spc="-15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받아내림이</a:t>
            </a:r>
            <a:r>
              <a:rPr lang="ko-KR" altLang="en-US" sz="18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한 번 있는 </a:t>
            </a:r>
            <a:r>
              <a:rPr lang="en-US" altLang="ko-KR" sz="18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8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– (</a:t>
            </a:r>
            <a:r>
              <a:rPr lang="ko-KR" altLang="en-US" sz="18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8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계산</a:t>
            </a:r>
            <a:r>
              <a:rPr lang="en-US" altLang="ko-KR" sz="18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6"/>
          <p:cNvSpPr txBox="1"/>
          <p:nvPr/>
        </p:nvSpPr>
        <p:spPr>
          <a:xfrm>
            <a:off x="6982367" y="944724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테두리 반짝 거리는 클릭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오른쪽 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내용이 흰 직사각형 화면 안에 들어가게 크기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1_5_05.html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app\resource\contents\lesson01\ops\1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삭제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85" y="324875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모서리가 둥근 직사각형 71"/>
          <p:cNvSpPr/>
          <p:nvPr/>
        </p:nvSpPr>
        <p:spPr>
          <a:xfrm>
            <a:off x="215516" y="2204864"/>
            <a:ext cx="6601828" cy="316148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32069"/>
              </p:ext>
            </p:extLst>
          </p:nvPr>
        </p:nvGraphicFramePr>
        <p:xfrm>
          <a:off x="302357" y="2683352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900" b="1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4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90" y="3238360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13842"/>
              </p:ext>
            </p:extLst>
          </p:nvPr>
        </p:nvGraphicFramePr>
        <p:xfrm>
          <a:off x="2013381" y="2672916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900" b="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769514"/>
              </p:ext>
            </p:extLst>
          </p:nvPr>
        </p:nvGraphicFramePr>
        <p:xfrm>
          <a:off x="3743666" y="2673880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900" b="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</a:tbl>
          </a:graphicData>
        </a:graphic>
      </p:graphicFrame>
      <p:pic>
        <p:nvPicPr>
          <p:cNvPr id="77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46" y="324875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98039"/>
              </p:ext>
            </p:extLst>
          </p:nvPr>
        </p:nvGraphicFramePr>
        <p:xfrm>
          <a:off x="5422946" y="2673880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" name="TextBox 53"/>
          <p:cNvSpPr txBox="1"/>
          <p:nvPr/>
        </p:nvSpPr>
        <p:spPr>
          <a:xfrm>
            <a:off x="737458" y="4041068"/>
            <a:ext cx="13752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10+3-7=6</a:t>
            </a:r>
            <a:endParaRPr lang="ko-KR" altLang="en-US" sz="1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53"/>
          <p:cNvSpPr txBox="1"/>
          <p:nvPr/>
        </p:nvSpPr>
        <p:spPr>
          <a:xfrm>
            <a:off x="2232635" y="4396752"/>
            <a:ext cx="1360950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50-30=20</a:t>
            </a:r>
            <a:endParaRPr lang="ko-KR" altLang="en-US" sz="190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형 설명선 80"/>
          <p:cNvSpPr/>
          <p:nvPr/>
        </p:nvSpPr>
        <p:spPr>
          <a:xfrm>
            <a:off x="842429" y="3969060"/>
            <a:ext cx="1116100" cy="395531"/>
          </a:xfrm>
          <a:prstGeom prst="wedgeEllipseCallout">
            <a:avLst>
              <a:gd name="adj1" fmla="val 347"/>
              <a:gd name="adj2" fmla="val -8825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형 설명선 81"/>
          <p:cNvSpPr/>
          <p:nvPr/>
        </p:nvSpPr>
        <p:spPr>
          <a:xfrm>
            <a:off x="2145193" y="4329100"/>
            <a:ext cx="1477255" cy="395531"/>
          </a:xfrm>
          <a:prstGeom prst="wedgeEllipseCallout">
            <a:avLst>
              <a:gd name="adj1" fmla="val -3689"/>
              <a:gd name="adj2" fmla="val -9301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형 설명선 82"/>
          <p:cNvSpPr/>
          <p:nvPr/>
        </p:nvSpPr>
        <p:spPr>
          <a:xfrm>
            <a:off x="3550624" y="4653136"/>
            <a:ext cx="1900305" cy="432561"/>
          </a:xfrm>
          <a:prstGeom prst="wedgeEllipseCallout">
            <a:avLst>
              <a:gd name="adj1" fmla="val -13888"/>
              <a:gd name="adj2" fmla="val -8351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53"/>
          <p:cNvSpPr txBox="1"/>
          <p:nvPr/>
        </p:nvSpPr>
        <p:spPr>
          <a:xfrm>
            <a:off x="3567994" y="4720788"/>
            <a:ext cx="1904424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800-400=400</a:t>
            </a:r>
            <a:endParaRPr lang="ko-KR" altLang="en-US" sz="1900" dirty="0" smtClean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624543" y="3207799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3335978" y="324869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5080046" y="324875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1624543" y="29429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32792" y="2203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 bwMode="auto">
          <a:xfrm flipV="1">
            <a:off x="995873" y="2737096"/>
            <a:ext cx="228095" cy="28331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연결선 42"/>
          <p:cNvCxnSpPr/>
          <p:nvPr/>
        </p:nvCxnSpPr>
        <p:spPr bwMode="auto">
          <a:xfrm flipV="1">
            <a:off x="2712392" y="2737096"/>
            <a:ext cx="228095" cy="28331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직선 연결선 43"/>
          <p:cNvCxnSpPr/>
          <p:nvPr/>
        </p:nvCxnSpPr>
        <p:spPr bwMode="auto">
          <a:xfrm flipV="1">
            <a:off x="4448231" y="2737096"/>
            <a:ext cx="228095" cy="28331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직선 연결선 44"/>
          <p:cNvCxnSpPr/>
          <p:nvPr/>
        </p:nvCxnSpPr>
        <p:spPr bwMode="auto">
          <a:xfrm flipV="1">
            <a:off x="6127293" y="2737096"/>
            <a:ext cx="228095" cy="28331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직사각형 45"/>
          <p:cNvSpPr/>
          <p:nvPr/>
        </p:nvSpPr>
        <p:spPr>
          <a:xfrm>
            <a:off x="1233796" y="2312844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09760" y="2312844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950102" y="2338620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626066" y="2338620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60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676326" y="2312844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352290" y="2312844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55388" y="2327364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031352" y="2327364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60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24550" y="3064613"/>
            <a:ext cx="23029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319506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22~23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20~21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7527"/>
              </p:ext>
            </p:extLst>
          </p:nvPr>
        </p:nvGraphicFramePr>
        <p:xfrm>
          <a:off x="1468246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" name="직사각형 84"/>
          <p:cNvSpPr/>
          <p:nvPr/>
        </p:nvSpPr>
        <p:spPr bwMode="auto">
          <a:xfrm>
            <a:off x="1792282" y="399997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3  0  8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363" y="3933056"/>
            <a:ext cx="360000" cy="355000"/>
          </a:xfrm>
          <a:prstGeom prst="rect">
            <a:avLst/>
          </a:prstGeom>
        </p:spPr>
      </p:pic>
      <p:sp>
        <p:nvSpPr>
          <p:cNvPr id="87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654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237=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53"/>
          <p:cNvSpPr txBox="1"/>
          <p:nvPr/>
        </p:nvSpPr>
        <p:spPr>
          <a:xfrm>
            <a:off x="3900931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795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168=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2403669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417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215" y="2009118"/>
            <a:ext cx="360000" cy="355000"/>
          </a:xfrm>
          <a:prstGeom prst="rect">
            <a:avLst/>
          </a:prstGeom>
        </p:spPr>
      </p:pic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7247"/>
              </p:ext>
            </p:extLst>
          </p:nvPr>
        </p:nvGraphicFramePr>
        <p:xfrm>
          <a:off x="4272019" y="317352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" name="직사각형 91"/>
          <p:cNvSpPr/>
          <p:nvPr/>
        </p:nvSpPr>
        <p:spPr bwMode="auto">
          <a:xfrm>
            <a:off x="4596055" y="3996526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4  2  8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36" y="3929608"/>
            <a:ext cx="360000" cy="355000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 bwMode="auto">
          <a:xfrm>
            <a:off x="5207618" y="2161275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627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164" y="1988840"/>
            <a:ext cx="360000" cy="35500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_7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00090"/>
              </p:ext>
            </p:extLst>
          </p:nvPr>
        </p:nvGraphicFramePr>
        <p:xfrm>
          <a:off x="1468246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" name="직사각형 84"/>
          <p:cNvSpPr/>
          <p:nvPr/>
        </p:nvSpPr>
        <p:spPr bwMode="auto">
          <a:xfrm>
            <a:off x="1792282" y="399997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3  0  8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363" y="3933056"/>
            <a:ext cx="360000" cy="355000"/>
          </a:xfrm>
          <a:prstGeom prst="rect">
            <a:avLst/>
          </a:prstGeom>
        </p:spPr>
      </p:pic>
      <p:sp>
        <p:nvSpPr>
          <p:cNvPr id="87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654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237=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53"/>
          <p:cNvSpPr txBox="1"/>
          <p:nvPr/>
        </p:nvSpPr>
        <p:spPr>
          <a:xfrm>
            <a:off x="3900911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795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168=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2403649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417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1168"/>
              </p:ext>
            </p:extLst>
          </p:nvPr>
        </p:nvGraphicFramePr>
        <p:xfrm>
          <a:off x="4272019" y="317352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" name="직사각형 91"/>
          <p:cNvSpPr/>
          <p:nvPr/>
        </p:nvSpPr>
        <p:spPr bwMode="auto">
          <a:xfrm>
            <a:off x="4596055" y="3996526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4  2  8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36" y="3929608"/>
            <a:ext cx="360000" cy="355000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 bwMode="auto">
          <a:xfrm>
            <a:off x="5207598" y="2161275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627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14662" y="2869142"/>
            <a:ext cx="6667165" cy="2413659"/>
            <a:chOff x="114662" y="2869142"/>
            <a:chExt cx="6667165" cy="2413659"/>
          </a:xfrm>
        </p:grpSpPr>
        <p:sp>
          <p:nvSpPr>
            <p:cNvPr id="56" name="직각 삼각형 55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4662" y="3031160"/>
              <a:ext cx="6667165" cy="206353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260395" y="2869142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103475"/>
              </p:ext>
            </p:extLst>
          </p:nvPr>
        </p:nvGraphicFramePr>
        <p:xfrm>
          <a:off x="199040" y="3554856"/>
          <a:ext cx="152864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61"/>
                <a:gridCol w="382161"/>
                <a:gridCol w="382161"/>
                <a:gridCol w="38216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149730"/>
              </p:ext>
            </p:extLst>
          </p:nvPr>
        </p:nvGraphicFramePr>
        <p:xfrm>
          <a:off x="1868041" y="3557309"/>
          <a:ext cx="152864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61"/>
                <a:gridCol w="382161"/>
                <a:gridCol w="382161"/>
                <a:gridCol w="38216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287764"/>
              </p:ext>
            </p:extLst>
          </p:nvPr>
        </p:nvGraphicFramePr>
        <p:xfrm>
          <a:off x="3538823" y="3547784"/>
          <a:ext cx="152864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61"/>
                <a:gridCol w="382161"/>
                <a:gridCol w="382161"/>
                <a:gridCol w="38216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736115"/>
              </p:ext>
            </p:extLst>
          </p:nvPr>
        </p:nvGraphicFramePr>
        <p:xfrm>
          <a:off x="5167592" y="3545542"/>
          <a:ext cx="152864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61"/>
                <a:gridCol w="382161"/>
                <a:gridCol w="382161"/>
                <a:gridCol w="38216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81" name="직선 연결선 80"/>
          <p:cNvCxnSpPr/>
          <p:nvPr/>
        </p:nvCxnSpPr>
        <p:spPr bwMode="auto">
          <a:xfrm flipV="1">
            <a:off x="1057822" y="3646292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직사각형 81"/>
          <p:cNvSpPr/>
          <p:nvPr/>
        </p:nvSpPr>
        <p:spPr>
          <a:xfrm>
            <a:off x="1341808" y="3176972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71600" y="3176972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 flipV="1">
            <a:off x="2698315" y="3646292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직선 연결선 98"/>
          <p:cNvCxnSpPr/>
          <p:nvPr/>
        </p:nvCxnSpPr>
        <p:spPr bwMode="auto">
          <a:xfrm flipV="1">
            <a:off x="4367960" y="3646292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직선 연결선 99"/>
          <p:cNvCxnSpPr/>
          <p:nvPr/>
        </p:nvCxnSpPr>
        <p:spPr bwMode="auto">
          <a:xfrm flipV="1">
            <a:off x="5985627" y="3646292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직사각형 100"/>
          <p:cNvSpPr/>
          <p:nvPr/>
        </p:nvSpPr>
        <p:spPr>
          <a:xfrm>
            <a:off x="4654176" y="3167286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283968" y="3167286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992363" y="3162906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622155" y="3162906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302542" y="3162905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5932334" y="3162905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39737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7018371" y="1092168"/>
            <a:ext cx="2125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칸 클릭하면 풀이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버튼은 색이 다른 풀이 확인 버튼으로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62163" y="32956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14093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현아네 농장에서는 닭을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453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마리 키우고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오리를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236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마리 키웁니다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닭이 오리보다 몇 마리 더 많은지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구해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타원 53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530255" y="2526380"/>
            <a:ext cx="4924724" cy="8084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>
              <a:spcBef>
                <a:spcPts val="1140"/>
              </a:spcBef>
            </a:pPr>
            <a:r>
              <a:rPr lang="ko-KR" altLang="en-US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닭이 </a:t>
            </a:r>
            <a:r>
              <a:rPr lang="en-US" altLang="ko-KR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453</a:t>
            </a:r>
            <a:r>
              <a:rPr lang="ko-KR" altLang="en-US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마리</a:t>
            </a:r>
            <a:r>
              <a:rPr lang="en-US" altLang="ko-KR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오리가 </a:t>
            </a:r>
            <a:r>
              <a:rPr lang="en-US" altLang="ko-KR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236</a:t>
            </a:r>
            <a:r>
              <a:rPr lang="ko-KR" altLang="en-US" sz="1900" b="1" kern="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마리이므로 </a:t>
            </a:r>
            <a:r>
              <a:rPr lang="en-US" altLang="ko-KR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453-236=217, </a:t>
            </a:r>
            <a:r>
              <a:rPr lang="ko-KR" altLang="en-US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en-US" altLang="ko-KR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217</a:t>
            </a:r>
            <a:r>
              <a:rPr lang="ko-KR" altLang="en-US" sz="1900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마리 더 </a:t>
            </a:r>
            <a:r>
              <a:rPr lang="ko-KR" altLang="en-US" sz="1900" b="1" kern="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많습니다</a:t>
            </a:r>
            <a:r>
              <a:rPr lang="en-US" altLang="ko-KR" sz="1900" b="1" kern="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3" y="2348880"/>
            <a:ext cx="360000" cy="355000"/>
          </a:xfrm>
          <a:prstGeom prst="rect">
            <a:avLst/>
          </a:prstGeom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91" y="2650790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0" y="2496098"/>
            <a:ext cx="5715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712318" y="23735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459367" y="24118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3" y="3502063"/>
            <a:ext cx="430913" cy="37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타원 62"/>
          <p:cNvSpPr/>
          <p:nvPr/>
        </p:nvSpPr>
        <p:spPr>
          <a:xfrm>
            <a:off x="704092" y="33949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1530160" y="3481115"/>
            <a:ext cx="738378" cy="41197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217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538" y="3370870"/>
            <a:ext cx="360000" cy="355000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43"/>
          <p:cNvSpPr txBox="1"/>
          <p:nvPr/>
        </p:nvSpPr>
        <p:spPr>
          <a:xfrm>
            <a:off x="2249066" y="3494741"/>
            <a:ext cx="73875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마리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14093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 결과를 비교하여       안에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&gt;, =, &lt;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를 알맞게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054" y="1623467"/>
            <a:ext cx="357814" cy="357814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1838046" y="2600908"/>
            <a:ext cx="3326830" cy="828092"/>
          </a:xfrm>
          <a:prstGeom prst="round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754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419       923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608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59" y="2780928"/>
            <a:ext cx="432955" cy="432955"/>
          </a:xfrm>
          <a:prstGeom prst="rect">
            <a:avLst/>
          </a:prstGeom>
        </p:spPr>
      </p:pic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41" y="30878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 descr="D:\[초등] 교과학습\2021년 1학기\1-4학년 21년 1학기 개발물\suh_0201_01_0001\common\contents\images\math\inequalIcon_2_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91" y="2871391"/>
            <a:ext cx="178101" cy="27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5228471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/>
          <p:cNvSpPr/>
          <p:nvPr/>
        </p:nvSpPr>
        <p:spPr>
          <a:xfrm>
            <a:off x="5546642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349969" y="50687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18371" y="1092168"/>
            <a:ext cx="2125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https://cdata2.tsherpa.co.kr/tsherpa/MultiMedia/Flash/2020/curri/index.html?flashxmlnum=yuni4856&amp;classa=A8-C1-31-MM-MM-04-02-06-0-0-0-0&amp;classno=MM_31_04/suh_0301_01_0006/suh_0301_01_0006_401_1.html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하단의 파란색 텍스트는 처음에 안 보이다가 답 칸 클릭할 때 함께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51720" y="3153191"/>
            <a:ext cx="8640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=326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681546" y="3153191"/>
            <a:ext cx="8640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=315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689777" y="31320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1838046" y="2600908"/>
            <a:ext cx="3326830" cy="828092"/>
          </a:xfrm>
          <a:prstGeom prst="round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754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419       923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608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59" y="2780928"/>
            <a:ext cx="432955" cy="432955"/>
          </a:xfrm>
          <a:prstGeom prst="rect">
            <a:avLst/>
          </a:prstGeom>
        </p:spPr>
      </p:pic>
      <p:pic>
        <p:nvPicPr>
          <p:cNvPr id="68" name="Picture 4" descr="D:\[초등] 교과학습\2021년 1학기\1-4학년 21년 1학기 개발물\suh_0201_01_0001\common\contents\images\math\inequalIcon_2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91" y="2871391"/>
            <a:ext cx="178101" cy="27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819745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 결과를 비교하여       안에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&gt;, =, &lt;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를 알맞게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41" y="329323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 descr="D:\[초등] 교과학습\2021년 1학기\1-4학년 21년 1학기 개발물\suh_0201_01_0001\common\contents\images\math\inequalIcon_2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91" y="3076796"/>
            <a:ext cx="178101" cy="27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5228471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67544" y="3076796"/>
            <a:ext cx="6061059" cy="20083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583043" y="2914778"/>
            <a:ext cx="561114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각 삼각형 55"/>
          <p:cNvSpPr/>
          <p:nvPr/>
        </p:nvSpPr>
        <p:spPr>
          <a:xfrm flipH="1" flipV="1">
            <a:off x="5183802" y="5094694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cxnSp>
        <p:nvCxnSpPr>
          <p:cNvPr id="59" name="직선 연결선 58"/>
          <p:cNvCxnSpPr/>
          <p:nvPr/>
        </p:nvCxnSpPr>
        <p:spPr bwMode="auto">
          <a:xfrm flipV="1">
            <a:off x="2161822" y="3668811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직사각형 59"/>
          <p:cNvSpPr/>
          <p:nvPr/>
        </p:nvSpPr>
        <p:spPr>
          <a:xfrm>
            <a:off x="2493936" y="3199491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75600" y="3199491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556827"/>
              </p:ext>
            </p:extLst>
          </p:nvPr>
        </p:nvGraphicFramePr>
        <p:xfrm>
          <a:off x="1193345" y="3534214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17159"/>
              </p:ext>
            </p:extLst>
          </p:nvPr>
        </p:nvGraphicFramePr>
        <p:xfrm>
          <a:off x="3933713" y="3494676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64" name="직선 연결선 63"/>
          <p:cNvCxnSpPr/>
          <p:nvPr/>
        </p:nvCxnSpPr>
        <p:spPr bwMode="auto">
          <a:xfrm flipV="1">
            <a:off x="4874246" y="3603117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직사각형 64"/>
          <p:cNvSpPr/>
          <p:nvPr/>
        </p:nvSpPr>
        <p:spPr>
          <a:xfrm>
            <a:off x="5247194" y="3133797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798192" y="3133797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054" y="1623467"/>
            <a:ext cx="357814" cy="35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12665" r="12188" b="7361"/>
          <a:stretch/>
        </p:blipFill>
        <p:spPr bwMode="auto">
          <a:xfrm>
            <a:off x="79920" y="901518"/>
            <a:ext cx="6904348" cy="472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70" y="896954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도서관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정리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93038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272220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1_5_1_ani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생각열기 화면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캡쳐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\app\resource\contents\lesson01\ops\1\media\mp4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60090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9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14093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04115"/>
              </p:ext>
            </p:extLst>
          </p:nvPr>
        </p:nvGraphicFramePr>
        <p:xfrm>
          <a:off x="1468246" y="2651626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 bwMode="auto">
          <a:xfrm>
            <a:off x="1792282" y="3474628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3  8  5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3" y="3407710"/>
            <a:ext cx="360000" cy="355000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07283"/>
              </p:ext>
            </p:extLst>
          </p:nvPr>
        </p:nvGraphicFramePr>
        <p:xfrm>
          <a:off x="4272019" y="2648178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6" name="직사각형 35"/>
          <p:cNvSpPr/>
          <p:nvPr/>
        </p:nvSpPr>
        <p:spPr bwMode="auto">
          <a:xfrm>
            <a:off x="4596055" y="3471180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3  4  6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36" y="3404262"/>
            <a:ext cx="360000" cy="355000"/>
          </a:xfrm>
          <a:prstGeom prst="rect">
            <a:avLst/>
          </a:prstGeom>
        </p:spPr>
      </p:pic>
      <p:cxnSp>
        <p:nvCxnSpPr>
          <p:cNvPr id="60" name="직선 연결선 59"/>
          <p:cNvCxnSpPr/>
          <p:nvPr/>
        </p:nvCxnSpPr>
        <p:spPr bwMode="auto">
          <a:xfrm flipV="1">
            <a:off x="1847505" y="2725371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직사각형 62"/>
          <p:cNvSpPr/>
          <p:nvPr/>
        </p:nvSpPr>
        <p:spPr>
          <a:xfrm>
            <a:off x="2074012" y="2357467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763688" y="2357467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4965928" y="2698533"/>
            <a:ext cx="228095" cy="283316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직사각형 68"/>
          <p:cNvSpPr/>
          <p:nvPr/>
        </p:nvSpPr>
        <p:spPr>
          <a:xfrm>
            <a:off x="5192435" y="2330629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882111" y="2330629"/>
            <a:ext cx="385876" cy="3661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6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295400" y="2351383"/>
            <a:ext cx="580069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99992" y="2354048"/>
            <a:ext cx="51371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18371" y="1092168"/>
            <a:ext cx="21256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4"/>
              </a:rPr>
              <a:t>https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://cdata2.tsherpa.co.kr/tsherpa/MultiMedia/Flash/2020/curri/index.html?flashxmlnum=yuni4856&amp;classa=A8-C1-31-MM-MM-04-02-06-0-0-0-0&amp;classno=MM_31_04/suh_0301_01_0006/suh_0301_01_0006_401_1.html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‘385’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‘346’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#2-2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/>
          <p:cNvSpPr/>
          <p:nvPr/>
        </p:nvSpPr>
        <p:spPr>
          <a:xfrm>
            <a:off x="543184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92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TextBox 43"/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카드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 중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한 번씩만 사용하여 만들 수 있는 세 자리 수 중에서 가장 큰 수와 가장 작은 수의 차는 얼마인지 풀이 과정을 쓰고 답을 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942982" y="2852936"/>
            <a:ext cx="648556" cy="559459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918196" y="2852936"/>
            <a:ext cx="648556" cy="559459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938420" y="2852936"/>
            <a:ext cx="648556" cy="559459"/>
          </a:xfrm>
          <a:prstGeom prst="roundRect">
            <a:avLst/>
          </a:prstGeom>
          <a:ln w="5715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895552" y="2852936"/>
            <a:ext cx="648556" cy="559459"/>
          </a:xfrm>
          <a:prstGeom prst="roundRect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7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14093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8371" y="1092168"/>
            <a:ext cx="2125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https://cdata2.tsherpa.co.kr/tsherpa/MultiMedia/Flash/2020/curri/index.html?flashxmlnum=yuni4856&amp;classa=A8-C1-31-MM-MM-04-02-06-0-0-0-0&amp;classno=MM_31_04/suh_0301_01_0006/suh_0301_01_0006_401_1.html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998436" y="3681028"/>
            <a:ext cx="5543521" cy="11161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 algn="just"/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큰 수는 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752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작은 수는 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가장 큰 수와 가장 작은 수의 차는 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752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627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52" y="355216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68" y="3809889"/>
            <a:ext cx="297572" cy="23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86972"/>
            <a:ext cx="5715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5003138"/>
            <a:ext cx="430914" cy="37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53"/>
          <p:cNvSpPr/>
          <p:nvPr/>
        </p:nvSpPr>
        <p:spPr bwMode="auto">
          <a:xfrm>
            <a:off x="1000157" y="4994387"/>
            <a:ext cx="727043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627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982" y="4927469"/>
            <a:ext cx="360000" cy="355000"/>
          </a:xfrm>
          <a:prstGeom prst="rect">
            <a:avLst/>
          </a:prstGeom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543184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51685" y="358800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575556" y="1520788"/>
            <a:ext cx="591542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안에 쓰여진 두 수의 차를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63334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38525" y="2476689"/>
            <a:ext cx="1141883" cy="105876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439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33625" y="2564904"/>
            <a:ext cx="962511" cy="943704"/>
            <a:chOff x="4617601" y="2297070"/>
            <a:chExt cx="803395" cy="787697"/>
          </a:xfrm>
        </p:grpSpPr>
        <p:sp>
          <p:nvSpPr>
            <p:cNvPr id="51" name="직사각형 50"/>
            <p:cNvSpPr/>
            <p:nvPr/>
          </p:nvSpPr>
          <p:spPr>
            <a:xfrm rot="2700000">
              <a:off x="4625450" y="2289221"/>
              <a:ext cx="787697" cy="80339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629815" y="2482713"/>
              <a:ext cx="778967" cy="385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774</a:t>
              </a:r>
              <a:endPara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3025710" y="2456134"/>
            <a:ext cx="1222254" cy="115483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357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93096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652" y="4298473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 bwMode="auto">
          <a:xfrm>
            <a:off x="1762983" y="4309466"/>
            <a:ext cx="181328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774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439=335</a:t>
            </a:r>
            <a:endParaRPr lang="en-US" altLang="ko-KR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273" y="4139719"/>
            <a:ext cx="360000" cy="3550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4543136" y="4309466"/>
            <a:ext cx="725804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335</a:t>
            </a:r>
            <a:endParaRPr lang="en-US" altLang="ko-KR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193" y="4143885"/>
            <a:ext cx="360000" cy="355000"/>
          </a:xfrm>
          <a:prstGeom prst="rect">
            <a:avLst/>
          </a:prstGeom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5431843" y="50449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19303" y="23197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18371" y="1092168"/>
            <a:ext cx="21256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7"/>
              </a:rPr>
              <a:t>https://cdata2.tsherpa.co.kr/tsherpa/MultiMedia/Flash/2020/curri/index.html?flashxmlnum=yuni4856&amp;classa=A8-C1-31-MM-MM-04-02-06-0-0-0-0&amp;classno=MM_31_04/suh_0301_01_0006/suh_0301_01_0006_401_1.html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최대한 크게 넣음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약물 추가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086056" y="41753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515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17056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05" y="2773586"/>
            <a:ext cx="4149793" cy="155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2365958" y="4612042"/>
            <a:ext cx="2540669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408</a:t>
            </a:r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더 많습니다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80" y="4442295"/>
            <a:ext cx="360000" cy="355000"/>
          </a:xfrm>
          <a:prstGeom prst="rect">
            <a:avLst/>
          </a:prstGeom>
        </p:spPr>
      </p:pic>
      <p:sp>
        <p:nvSpPr>
          <p:cNvPr id="80" name="TextBox 43"/>
          <p:cNvSpPr txBox="1"/>
          <p:nvPr/>
        </p:nvSpPr>
        <p:spPr>
          <a:xfrm>
            <a:off x="575556" y="1520788"/>
            <a:ext cx="6192688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자전거 공장에 두발자전거가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894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세발자전거가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486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대 있습니다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두발자전거는 세발자전거보다 몇 대 더 많은지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4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17" y="2247356"/>
            <a:ext cx="923810" cy="31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50" y="2244104"/>
            <a:ext cx="754662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6" name="직선 연결선 85"/>
          <p:cNvCxnSpPr/>
          <p:nvPr/>
        </p:nvCxnSpPr>
        <p:spPr bwMode="auto">
          <a:xfrm>
            <a:off x="683568" y="1837856"/>
            <a:ext cx="5940660" cy="36004"/>
          </a:xfrm>
          <a:prstGeom prst="line">
            <a:avLst/>
          </a:prstGeom>
          <a:noFill/>
          <a:ln w="28575" cap="flat" cmpd="sng" algn="ctr">
            <a:solidFill>
              <a:srgbClr val="F2771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/>
          <p:cNvCxnSpPr/>
          <p:nvPr/>
        </p:nvCxnSpPr>
        <p:spPr bwMode="auto">
          <a:xfrm>
            <a:off x="1295636" y="2125888"/>
            <a:ext cx="5317896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/>
          <p:cNvCxnSpPr/>
          <p:nvPr/>
        </p:nvCxnSpPr>
        <p:spPr bwMode="auto">
          <a:xfrm>
            <a:off x="700877" y="2119620"/>
            <a:ext cx="378735" cy="6268"/>
          </a:xfrm>
          <a:prstGeom prst="line">
            <a:avLst/>
          </a:prstGeom>
          <a:noFill/>
          <a:ln w="28575" cap="flat" cmpd="sng" algn="ctr">
            <a:solidFill>
              <a:srgbClr val="F2771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/>
          <p:cNvCxnSpPr/>
          <p:nvPr/>
        </p:nvCxnSpPr>
        <p:spPr bwMode="auto">
          <a:xfrm>
            <a:off x="683568" y="2403493"/>
            <a:ext cx="324036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타원 89"/>
          <p:cNvSpPr/>
          <p:nvPr/>
        </p:nvSpPr>
        <p:spPr>
          <a:xfrm>
            <a:off x="931343" y="22734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63334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타원 106"/>
          <p:cNvSpPr/>
          <p:nvPr/>
        </p:nvSpPr>
        <p:spPr>
          <a:xfrm>
            <a:off x="5664164" y="50738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8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타원 109"/>
          <p:cNvSpPr/>
          <p:nvPr/>
        </p:nvSpPr>
        <p:spPr>
          <a:xfrm>
            <a:off x="4330583" y="507790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018371" y="1092168"/>
            <a:ext cx="21256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9"/>
              </a:rPr>
              <a:t>https://cdata2.tsherpa.co.kr/tsherpa/MultiMedia/Flash/2020/curri/index.html?flashxmlnum=yuni4856&amp;classa=A8-C1-31-MM-MM-04-02-06-0-0-0-0&amp;classno=MM_31_04/suh_0301_01_0006/suh_0301_01_0006_401_1.html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실제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개발물에서는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한 글자만 내려오지 않도록 자간 조절해주세요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6584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575556" y="1635768"/>
            <a:ext cx="6192688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자전거 공장에 두발자전거가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894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세발자전거가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486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대 있습니다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두발자전거는 세발자전거보다 몇 대 더 많은지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순서도: 대체 처리 51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순서도: 대체 처리 52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17" y="2362336"/>
            <a:ext cx="923810" cy="31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50" y="2359084"/>
            <a:ext cx="754662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 bwMode="auto">
          <a:xfrm>
            <a:off x="683568" y="1952836"/>
            <a:ext cx="5940660" cy="36004"/>
          </a:xfrm>
          <a:prstGeom prst="line">
            <a:avLst/>
          </a:prstGeom>
          <a:noFill/>
          <a:ln w="28575" cap="flat" cmpd="sng" algn="ctr">
            <a:solidFill>
              <a:srgbClr val="F2771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2349394" y="4497292"/>
            <a:ext cx="257379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408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더 많습니다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24" y="455247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직선 연결선 35"/>
          <p:cNvCxnSpPr/>
          <p:nvPr/>
        </p:nvCxnSpPr>
        <p:spPr bwMode="auto">
          <a:xfrm>
            <a:off x="700877" y="2234600"/>
            <a:ext cx="378735" cy="6268"/>
          </a:xfrm>
          <a:prstGeom prst="line">
            <a:avLst/>
          </a:prstGeom>
          <a:noFill/>
          <a:ln w="28575" cap="flat" cmpd="sng" algn="ctr">
            <a:solidFill>
              <a:srgbClr val="F2771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371" y="2823940"/>
            <a:ext cx="3984128" cy="1475189"/>
          </a:xfrm>
          <a:prstGeom prst="rect">
            <a:avLst/>
          </a:prstGeom>
        </p:spPr>
      </p:pic>
      <p:pic>
        <p:nvPicPr>
          <p:cNvPr id="29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062825" y="3424642"/>
            <a:ext cx="5265015" cy="1773123"/>
            <a:chOff x="6022341" y="3209231"/>
            <a:chExt cx="5265015" cy="1773123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402"/>
            <a:stretch/>
          </p:blipFill>
          <p:spPr bwMode="auto">
            <a:xfrm>
              <a:off x="6056482" y="4799667"/>
              <a:ext cx="5214529" cy="182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787"/>
            <a:stretch/>
          </p:blipFill>
          <p:spPr bwMode="auto">
            <a:xfrm>
              <a:off x="6022341" y="3209231"/>
              <a:ext cx="5265015" cy="493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6152596" y="3663624"/>
              <a:ext cx="4931927" cy="110421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73927" y="3680239"/>
              <a:ext cx="843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8 9 4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16570" y="3980474"/>
              <a:ext cx="1183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－ 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4 8 6</a:t>
              </a:r>
            </a:p>
          </p:txBody>
        </p:sp>
        <p:cxnSp>
          <p:nvCxnSpPr>
            <p:cNvPr id="44" name="직선 연결선 43"/>
            <p:cNvCxnSpPr/>
            <p:nvPr/>
          </p:nvCxnSpPr>
          <p:spPr bwMode="auto">
            <a:xfrm flipV="1">
              <a:off x="7947742" y="4365732"/>
              <a:ext cx="926356" cy="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8183828" y="4338717"/>
              <a:ext cx="843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4 0 8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320407" y="3743245"/>
            <a:ext cx="767645" cy="452640"/>
            <a:chOff x="2425818" y="1927865"/>
            <a:chExt cx="767645" cy="452640"/>
          </a:xfrm>
        </p:grpSpPr>
        <p:sp>
          <p:nvSpPr>
            <p:cNvPr id="48" name="TextBox 47"/>
            <p:cNvSpPr txBox="1"/>
            <p:nvPr/>
          </p:nvSpPr>
          <p:spPr>
            <a:xfrm>
              <a:off x="2425818" y="1927865"/>
              <a:ext cx="76764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8  10</a:t>
              </a:r>
              <a:endPara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 bwMode="auto">
            <a:xfrm flipV="1">
              <a:off x="2623707" y="2216721"/>
              <a:ext cx="132840" cy="16378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61" name="직선 연결선 60"/>
          <p:cNvCxnSpPr/>
          <p:nvPr/>
        </p:nvCxnSpPr>
        <p:spPr bwMode="auto">
          <a:xfrm>
            <a:off x="1295636" y="2240868"/>
            <a:ext cx="5317896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/>
          <p:cNvCxnSpPr/>
          <p:nvPr/>
        </p:nvCxnSpPr>
        <p:spPr bwMode="auto">
          <a:xfrm>
            <a:off x="683568" y="2518473"/>
            <a:ext cx="324036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볼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63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7619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4704296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60848"/>
            <a:ext cx="2974460" cy="688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도서관에서 책을 정리하고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910" y="1881084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3845"/>
            <a:ext cx="3552467" cy="258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2451805" y="1869954"/>
            <a:ext cx="1072070" cy="62294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9" name="타원 38"/>
          <p:cNvSpPr/>
          <p:nvPr/>
        </p:nvSpPr>
        <p:spPr>
          <a:xfrm>
            <a:off x="849026" y="1844824"/>
            <a:ext cx="1072070" cy="68523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212" y="395915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타원 58"/>
          <p:cNvSpPr/>
          <p:nvPr/>
        </p:nvSpPr>
        <p:spPr>
          <a:xfrm>
            <a:off x="107504" y="1516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669208" y="37980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825129" y="1884900"/>
            <a:ext cx="986743" cy="6440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432811" y="1896031"/>
            <a:ext cx="986743" cy="54400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43"/>
          <p:cNvSpPr txBox="1"/>
          <p:nvPr/>
        </p:nvSpPr>
        <p:spPr>
          <a:xfrm>
            <a:off x="2348431" y="1937201"/>
            <a:ext cx="12504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지금까지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정리했으니까</a:t>
            </a:r>
            <a:r>
              <a:rPr lang="ko-KR" altLang="en-US" spc="-150" dirty="0">
                <a:latin typeface="맑은 고딕"/>
                <a:ea typeface="맑은 고딕"/>
              </a:rPr>
              <a:t>∙∙∙∙∙∙</a:t>
            </a:r>
            <a:r>
              <a:rPr lang="en-US" altLang="ko-KR" spc="-150" dirty="0">
                <a:latin typeface="맑은 고딕"/>
                <a:ea typeface="맑은 고딕"/>
              </a:rPr>
              <a:t>.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43"/>
          <p:cNvSpPr txBox="1"/>
          <p:nvPr/>
        </p:nvSpPr>
        <p:spPr>
          <a:xfrm>
            <a:off x="575556" y="1967238"/>
            <a:ext cx="14858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오늘은 책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권을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정리하면 돼요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450517"/>
            <a:ext cx="6912768" cy="377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3296427" y="1842112"/>
            <a:ext cx="1455593" cy="83080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416107" y="1628800"/>
            <a:ext cx="1506652" cy="92609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43"/>
          <p:cNvSpPr txBox="1"/>
          <p:nvPr/>
        </p:nvSpPr>
        <p:spPr>
          <a:xfrm>
            <a:off x="3251330" y="2004293"/>
            <a:ext cx="16780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지금까지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정리했으니까</a:t>
            </a:r>
            <a:r>
              <a:rPr lang="ko-KR" altLang="en-US" spc="-150" dirty="0" smtClean="0">
                <a:latin typeface="맑은 고딕"/>
                <a:ea typeface="맑은 고딕"/>
              </a:rPr>
              <a:t>∙∙∙∙∙∙</a:t>
            </a:r>
            <a:r>
              <a:rPr lang="en-US" altLang="ko-KR" spc="-150" dirty="0" smtClean="0">
                <a:latin typeface="맑은 고딕"/>
                <a:ea typeface="맑은 고딕"/>
              </a:rPr>
              <a:t>.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5397272" y="1814514"/>
            <a:ext cx="15254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정리할 책은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몇 권 남았는지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22" name="타원 21"/>
          <p:cNvSpPr/>
          <p:nvPr/>
        </p:nvSpPr>
        <p:spPr>
          <a:xfrm>
            <a:off x="863600" y="1875912"/>
            <a:ext cx="1980219" cy="79700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오늘은 책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권을 정리하면 돼요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5035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1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)3-1-1(7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\app\resource\data\01\PDF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누르면 확대 화면 사라지기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98590" y="8007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775" y="11944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3802544" y="2094332"/>
            <a:ext cx="3106923" cy="722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정리할 책은 몇 권 남았는지 궁금해합니다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43" y="1938614"/>
            <a:ext cx="360000" cy="355000"/>
          </a:xfrm>
          <a:prstGeom prst="rect">
            <a:avLst/>
          </a:prstGeom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5" y="1633845"/>
            <a:ext cx="3530454" cy="258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타원 67"/>
          <p:cNvSpPr/>
          <p:nvPr/>
        </p:nvSpPr>
        <p:spPr>
          <a:xfrm>
            <a:off x="300568" y="1916832"/>
            <a:ext cx="1297205" cy="62294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2422484" y="1664804"/>
            <a:ext cx="1179277" cy="82913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43"/>
          <p:cNvSpPr txBox="1"/>
          <p:nvPr/>
        </p:nvSpPr>
        <p:spPr>
          <a:xfrm>
            <a:off x="215516" y="1952836"/>
            <a:ext cx="15130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지금까지 </a:t>
            </a:r>
            <a:r>
              <a:rPr lang="en-US" altLang="ko-KR" sz="1400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권</a:t>
            </a:r>
            <a:endParaRPr lang="en-US" altLang="ko-KR" sz="14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정리했으니까</a:t>
            </a:r>
            <a:r>
              <a:rPr lang="ko-KR" altLang="en-US" sz="1400" spc="-150" dirty="0">
                <a:latin typeface="맑은 고딕"/>
                <a:ea typeface="맑은 고딕"/>
              </a:rPr>
              <a:t>∙∙∙∙∙∙</a:t>
            </a:r>
            <a:r>
              <a:rPr lang="en-US" altLang="ko-KR" sz="1400" spc="-150" dirty="0">
                <a:latin typeface="맑은 고딕"/>
                <a:ea typeface="맑은 고딕"/>
              </a:rPr>
              <a:t>.</a:t>
            </a:r>
            <a:endParaRPr lang="en-US" altLang="ko-KR" sz="14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43"/>
          <p:cNvSpPr txBox="1"/>
          <p:nvPr/>
        </p:nvSpPr>
        <p:spPr>
          <a:xfrm>
            <a:off x="2346633" y="1772816"/>
            <a:ext cx="125041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정리할 책은</a:t>
            </a:r>
            <a:endParaRPr lang="en-US" altLang="ko-KR" sz="14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몇 권 남았는지 </a:t>
            </a:r>
            <a:endParaRPr lang="en-US" altLang="ko-KR" sz="14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z="14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11" y="395915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7504" y="1516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35198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3845"/>
            <a:ext cx="3552467" cy="258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TextBox 43"/>
          <p:cNvSpPr txBox="1"/>
          <p:nvPr/>
        </p:nvSpPr>
        <p:spPr>
          <a:xfrm>
            <a:off x="3860711" y="1592796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오늘 정리할 책은 몇 권이고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지금까지 정리한 책은 몇 권인가요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 bwMode="auto">
          <a:xfrm>
            <a:off x="3995936" y="2614586"/>
            <a:ext cx="2913531" cy="7784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오늘 정리할 책은 총 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672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권입니다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43" y="2458868"/>
            <a:ext cx="360000" cy="355000"/>
          </a:xfrm>
          <a:prstGeom prst="rect">
            <a:avLst/>
          </a:prstGeom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212" y="395915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3977044" y="3581108"/>
            <a:ext cx="2913531" cy="7560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지금까지 정리한 책은 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246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권입니다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045" y="3403608"/>
            <a:ext cx="360000" cy="355000"/>
          </a:xfrm>
          <a:prstGeom prst="rect">
            <a:avLst/>
          </a:prstGeom>
        </p:spPr>
      </p:pic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02689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슬라이드와 동일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타원 70"/>
          <p:cNvSpPr/>
          <p:nvPr/>
        </p:nvSpPr>
        <p:spPr>
          <a:xfrm>
            <a:off x="2451805" y="1869954"/>
            <a:ext cx="1072070" cy="62294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2" name="타원 71"/>
          <p:cNvSpPr/>
          <p:nvPr/>
        </p:nvSpPr>
        <p:spPr>
          <a:xfrm>
            <a:off x="825129" y="1884900"/>
            <a:ext cx="986743" cy="6440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2432811" y="1896031"/>
            <a:ext cx="986743" cy="54400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43"/>
          <p:cNvSpPr txBox="1"/>
          <p:nvPr/>
        </p:nvSpPr>
        <p:spPr>
          <a:xfrm>
            <a:off x="2348431" y="1937201"/>
            <a:ext cx="12504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지금까지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정리했으니까</a:t>
            </a:r>
            <a:r>
              <a:rPr lang="ko-KR" altLang="en-US" spc="-150" dirty="0">
                <a:latin typeface="맑은 고딕"/>
                <a:ea typeface="맑은 고딕"/>
              </a:rPr>
              <a:t>∙∙∙∙∙∙</a:t>
            </a:r>
            <a:r>
              <a:rPr lang="en-US" altLang="ko-KR" spc="-150" dirty="0">
                <a:latin typeface="맑은 고딕"/>
                <a:ea typeface="맑은 고딕"/>
              </a:rPr>
              <a:t>.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43"/>
          <p:cNvSpPr txBox="1"/>
          <p:nvPr/>
        </p:nvSpPr>
        <p:spPr>
          <a:xfrm>
            <a:off x="575556" y="1967238"/>
            <a:ext cx="14858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오늘은 책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672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권을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정리하면 돼요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정리할 책은 몇 권 남았는지 어떻게 구할 수 있을까요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3891802" y="2345396"/>
            <a:ext cx="2984454" cy="11556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오늘 정리할 책의 수에서 지금까지 정리한 책의 수를 뺍니다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95" y="2151075"/>
            <a:ext cx="360000" cy="355000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5" y="1633845"/>
            <a:ext cx="3530454" cy="258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300568" y="1916832"/>
            <a:ext cx="1297205" cy="62294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422484" y="1664804"/>
            <a:ext cx="1179277" cy="82913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43"/>
          <p:cNvSpPr txBox="1"/>
          <p:nvPr/>
        </p:nvSpPr>
        <p:spPr>
          <a:xfrm>
            <a:off x="215516" y="1952836"/>
            <a:ext cx="15130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지금까지 </a:t>
            </a:r>
            <a:r>
              <a:rPr lang="en-US" altLang="ko-KR" sz="1400" spc="-150" dirty="0" smtClean="0">
                <a:latin typeface="맑은 고딕" pitchFamily="50" charset="-127"/>
                <a:ea typeface="맑은 고딕" pitchFamily="50" charset="-127"/>
              </a:rPr>
              <a:t>246</a:t>
            </a:r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권</a:t>
            </a:r>
            <a:endParaRPr lang="en-US" altLang="ko-KR" sz="14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정리했으니까</a:t>
            </a:r>
            <a:r>
              <a:rPr lang="ko-KR" altLang="en-US" sz="1400" spc="-150" dirty="0">
                <a:latin typeface="맑은 고딕"/>
                <a:ea typeface="맑은 고딕"/>
              </a:rPr>
              <a:t>∙∙∙∙∙∙</a:t>
            </a:r>
            <a:r>
              <a:rPr lang="en-US" altLang="ko-KR" sz="1400" spc="-150" dirty="0">
                <a:latin typeface="맑은 고딕"/>
                <a:ea typeface="맑은 고딕"/>
              </a:rPr>
              <a:t>.</a:t>
            </a:r>
            <a:endParaRPr lang="en-US" altLang="ko-KR" sz="14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43"/>
          <p:cNvSpPr txBox="1"/>
          <p:nvPr/>
        </p:nvSpPr>
        <p:spPr>
          <a:xfrm>
            <a:off x="2346633" y="1772816"/>
            <a:ext cx="125041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정리할 책은</a:t>
            </a:r>
            <a:endParaRPr lang="en-US" altLang="ko-KR" sz="14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몇 권 남았는지 </a:t>
            </a:r>
            <a:endParaRPr lang="en-US" altLang="ko-KR" sz="14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z="14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11" y="395915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31024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슬라이드와 동일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0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받아내림이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한 번 있는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의 계산 결과를 어림할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20~21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18~19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888940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받아내림이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한 번 있는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의 계산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원리를 이해하고 계산할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0475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43274</TotalTime>
  <Words>2956</Words>
  <Application>Microsoft Office PowerPoint</Application>
  <PresentationFormat>화면 슬라이드 쇼(4:3)</PresentationFormat>
  <Paragraphs>1170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7471</cp:revision>
  <cp:lastPrinted>2021-12-20T01:30:02Z</cp:lastPrinted>
  <dcterms:created xsi:type="dcterms:W3CDTF">2008-07-15T12:19:11Z</dcterms:created>
  <dcterms:modified xsi:type="dcterms:W3CDTF">2022-01-07T10:56:08Z</dcterms:modified>
</cp:coreProperties>
</file>